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62" r:id="rId4"/>
    <p:sldId id="263" r:id="rId5"/>
    <p:sldId id="270" r:id="rId6"/>
    <p:sldId id="266" r:id="rId7"/>
    <p:sldId id="264" r:id="rId8"/>
    <p:sldId id="265" r:id="rId9"/>
    <p:sldId id="257" r:id="rId10"/>
    <p:sldId id="260" r:id="rId11"/>
    <p:sldId id="267" r:id="rId12"/>
    <p:sldId id="268" r:id="rId13"/>
    <p:sldId id="269" r:id="rId14"/>
    <p:sldId id="271"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75"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gif>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1906054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E26D2D-BDA7-4B2B-9D19-43B23267CD20}" type="datetimeFigureOut">
              <a:rPr lang="en-US" smtClean="0"/>
              <a:t>5/12/2019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269203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15353563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3824028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5991755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8E26D2D-BDA7-4B2B-9D19-43B23267CD20}" type="datetimeFigureOut">
              <a:rPr lang="en-US" smtClean="0"/>
              <a:t>5/12/2019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3915015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8E26D2D-BDA7-4B2B-9D19-43B23267CD20}" type="datetimeFigureOut">
              <a:rPr lang="en-US" smtClean="0"/>
              <a:t>5/12/2019</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11803579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40622308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2668549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4062055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E26D2D-BDA7-4B2B-9D19-43B23267CD20}" type="datetimeFigureOut">
              <a:rPr lang="en-US" smtClean="0"/>
              <a:t>5/12/2019</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497515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E26D2D-BDA7-4B2B-9D19-43B23267CD20}" type="datetimeFigureOut">
              <a:rPr lang="en-US" smtClean="0"/>
              <a:t>5/12/2019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23349317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E26D2D-BDA7-4B2B-9D19-43B23267CD20}" type="datetimeFigureOut">
              <a:rPr lang="en-US" smtClean="0"/>
              <a:t>5/12/2019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925185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E26D2D-BDA7-4B2B-9D19-43B23267CD20}" type="datetimeFigureOut">
              <a:rPr lang="en-US" smtClean="0"/>
              <a:t>5/12/2019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601492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E26D2D-BDA7-4B2B-9D19-43B23267CD20}" type="datetimeFigureOut">
              <a:rPr lang="en-US" smtClean="0"/>
              <a:t>5/12/2019</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701162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E26D2D-BDA7-4B2B-9D19-43B23267CD20}" type="datetimeFigureOut">
              <a:rPr lang="en-US" smtClean="0"/>
              <a:t>5/12/2019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3911147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E26D2D-BDA7-4B2B-9D19-43B23267CD20}" type="datetimeFigureOut">
              <a:rPr lang="en-US" smtClean="0"/>
              <a:t>5/12/2019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414EC99-B4F2-4AE3-9DF8-0E982D339C78}" type="slidenum">
              <a:rPr lang="en-US" smtClean="0"/>
              <a:t>‹#›</a:t>
            </a:fld>
            <a:endParaRPr lang="en-US"/>
          </a:p>
        </p:txBody>
      </p:sp>
    </p:spTree>
    <p:extLst>
      <p:ext uri="{BB962C8B-B14F-4D97-AF65-F5344CB8AC3E}">
        <p14:creationId xmlns:p14="http://schemas.microsoft.com/office/powerpoint/2010/main" val="900762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8E26D2D-BDA7-4B2B-9D19-43B23267CD20}" type="datetimeFigureOut">
              <a:rPr lang="en-US" smtClean="0"/>
              <a:t>5/12/2019</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414EC99-B4F2-4AE3-9DF8-0E982D339C78}" type="slidenum">
              <a:rPr lang="en-US" smtClean="0"/>
              <a:t>‹#›</a:t>
            </a:fld>
            <a:endParaRPr lang="en-US"/>
          </a:p>
        </p:txBody>
      </p:sp>
    </p:spTree>
    <p:extLst>
      <p:ext uri="{BB962C8B-B14F-4D97-AF65-F5344CB8AC3E}">
        <p14:creationId xmlns:p14="http://schemas.microsoft.com/office/powerpoint/2010/main" val="41196054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89369-EE6F-4646-B4D0-711F0B0B433E}"/>
              </a:ext>
            </a:extLst>
          </p:cNvPr>
          <p:cNvSpPr>
            <a:spLocks noGrp="1"/>
          </p:cNvSpPr>
          <p:nvPr>
            <p:ph type="ctrTitle"/>
          </p:nvPr>
        </p:nvSpPr>
        <p:spPr>
          <a:xfrm>
            <a:off x="1524000" y="1122363"/>
            <a:ext cx="9144000" cy="1655762"/>
          </a:xfrm>
        </p:spPr>
        <p:txBody>
          <a:bodyPr>
            <a:normAutofit/>
          </a:bodyPr>
          <a:lstStyle/>
          <a:p>
            <a:r>
              <a:rPr lang="en-US" sz="3600" dirty="0"/>
              <a:t>Few-Shot Learning using Data Augmentation and Transfer Learning</a:t>
            </a:r>
          </a:p>
        </p:txBody>
      </p:sp>
      <p:sp>
        <p:nvSpPr>
          <p:cNvPr id="3" name="Subtitle 2">
            <a:extLst>
              <a:ext uri="{FF2B5EF4-FFF2-40B4-BE49-F238E27FC236}">
                <a16:creationId xmlns:a16="http://schemas.microsoft.com/office/drawing/2014/main" id="{15B7CAEE-CA98-4685-AC10-9D2E5F1F9297}"/>
              </a:ext>
            </a:extLst>
          </p:cNvPr>
          <p:cNvSpPr>
            <a:spLocks noGrp="1"/>
          </p:cNvSpPr>
          <p:nvPr>
            <p:ph type="subTitle" idx="1"/>
          </p:nvPr>
        </p:nvSpPr>
        <p:spPr>
          <a:xfrm>
            <a:off x="1524000" y="4199282"/>
            <a:ext cx="9144000" cy="1058517"/>
          </a:xfrm>
        </p:spPr>
        <p:txBody>
          <a:bodyPr>
            <a:normAutofit/>
          </a:bodyPr>
          <a:lstStyle/>
          <a:p>
            <a:r>
              <a:rPr lang="en-US" dirty="0"/>
              <a:t>Namit Mohale, Karanpreet Singh Wadhwa</a:t>
            </a:r>
          </a:p>
          <a:p>
            <a:r>
              <a:rPr lang="en-US" dirty="0"/>
              <a:t>nm3191, ksw352</a:t>
            </a:r>
          </a:p>
        </p:txBody>
      </p:sp>
    </p:spTree>
    <p:extLst>
      <p:ext uri="{BB962C8B-B14F-4D97-AF65-F5344CB8AC3E}">
        <p14:creationId xmlns:p14="http://schemas.microsoft.com/office/powerpoint/2010/main" val="38189952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4C128-195F-4559-BCF5-0782FF684B5B}"/>
              </a:ext>
            </a:extLst>
          </p:cNvPr>
          <p:cNvSpPr>
            <a:spLocks noGrp="1"/>
          </p:cNvSpPr>
          <p:nvPr>
            <p:ph type="title"/>
          </p:nvPr>
        </p:nvSpPr>
        <p:spPr/>
        <p:txBody>
          <a:bodyPr/>
          <a:lstStyle/>
          <a:p>
            <a:r>
              <a:rPr lang="en-US" dirty="0"/>
              <a:t>Method</a:t>
            </a:r>
          </a:p>
        </p:txBody>
      </p:sp>
      <p:sp>
        <p:nvSpPr>
          <p:cNvPr id="3" name="Content Placeholder 2">
            <a:extLst>
              <a:ext uri="{FF2B5EF4-FFF2-40B4-BE49-F238E27FC236}">
                <a16:creationId xmlns:a16="http://schemas.microsoft.com/office/drawing/2014/main" id="{E88504B3-38D9-4617-B506-F2577600E4D3}"/>
              </a:ext>
            </a:extLst>
          </p:cNvPr>
          <p:cNvSpPr>
            <a:spLocks noGrp="1"/>
          </p:cNvSpPr>
          <p:nvPr>
            <p:ph idx="1"/>
          </p:nvPr>
        </p:nvSpPr>
        <p:spPr/>
        <p:txBody>
          <a:bodyPr/>
          <a:lstStyle/>
          <a:p>
            <a:r>
              <a:rPr lang="en-US" dirty="0"/>
              <a:t>We first use geometric and color transformations to create new data.</a:t>
            </a:r>
          </a:p>
          <a:p>
            <a:r>
              <a:rPr lang="en-US" dirty="0"/>
              <a:t>The transformed data is then augmented to the original data.</a:t>
            </a:r>
          </a:p>
          <a:p>
            <a:r>
              <a:rPr lang="en-US" dirty="0"/>
              <a:t>The new augmented dataset is then served to the classifier.</a:t>
            </a:r>
          </a:p>
          <a:p>
            <a:r>
              <a:rPr lang="en-US" dirty="0"/>
              <a:t>We use a VGG-16 model pre-trained on the classic ImageNet1k dataset.</a:t>
            </a:r>
          </a:p>
          <a:p>
            <a:r>
              <a:rPr lang="en-US" dirty="0"/>
              <a:t>We fine tune the network by unfreezing the last two fully connected layers and training on novel samples.</a:t>
            </a:r>
          </a:p>
          <a:p>
            <a:r>
              <a:rPr lang="en-US" dirty="0"/>
              <a:t>Our dataset contains 3 seen (Cat, Dog, Human) and 2 unseen (Horse, Robot) classes.</a:t>
            </a:r>
          </a:p>
        </p:txBody>
      </p:sp>
    </p:spTree>
    <p:extLst>
      <p:ext uri="{BB962C8B-B14F-4D97-AF65-F5344CB8AC3E}">
        <p14:creationId xmlns:p14="http://schemas.microsoft.com/office/powerpoint/2010/main" val="813290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38FDD-1AAA-46F7-8CCC-4DC317C245FF}"/>
              </a:ext>
            </a:extLst>
          </p:cNvPr>
          <p:cNvSpPr>
            <a:spLocks noGrp="1"/>
          </p:cNvSpPr>
          <p:nvPr>
            <p:ph type="title"/>
          </p:nvPr>
        </p:nvSpPr>
        <p:spPr>
          <a:xfrm>
            <a:off x="838200" y="365126"/>
            <a:ext cx="10515600" cy="1165642"/>
          </a:xfrm>
        </p:spPr>
        <p:txBody>
          <a:bodyPr/>
          <a:lstStyle/>
          <a:p>
            <a:r>
              <a:rPr lang="en-US" dirty="0"/>
              <a:t>Architecture</a:t>
            </a:r>
          </a:p>
        </p:txBody>
      </p:sp>
      <p:sp>
        <p:nvSpPr>
          <p:cNvPr id="4" name="Flowchart: Manual Operation 3">
            <a:extLst>
              <a:ext uri="{FF2B5EF4-FFF2-40B4-BE49-F238E27FC236}">
                <a16:creationId xmlns:a16="http://schemas.microsoft.com/office/drawing/2014/main" id="{675AF7B6-5814-48EB-86EE-8286B70B44C6}"/>
              </a:ext>
            </a:extLst>
          </p:cNvPr>
          <p:cNvSpPr/>
          <p:nvPr/>
        </p:nvSpPr>
        <p:spPr>
          <a:xfrm>
            <a:off x="315924" y="3590742"/>
            <a:ext cx="1744725" cy="1206105"/>
          </a:xfrm>
          <a:prstGeom prst="flowChartManualOperati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 name="Rectangle 4">
            <a:extLst>
              <a:ext uri="{FF2B5EF4-FFF2-40B4-BE49-F238E27FC236}">
                <a16:creationId xmlns:a16="http://schemas.microsoft.com/office/drawing/2014/main" id="{23C3B00D-9169-4C3B-A90E-4FAEE90B83FD}"/>
              </a:ext>
            </a:extLst>
          </p:cNvPr>
          <p:cNvSpPr/>
          <p:nvPr/>
        </p:nvSpPr>
        <p:spPr>
          <a:xfrm>
            <a:off x="2060649" y="1884576"/>
            <a:ext cx="1792746" cy="1073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Novel Data</a:t>
            </a:r>
          </a:p>
        </p:txBody>
      </p:sp>
      <p:sp>
        <p:nvSpPr>
          <p:cNvPr id="6" name="Rectangle 5">
            <a:extLst>
              <a:ext uri="{FF2B5EF4-FFF2-40B4-BE49-F238E27FC236}">
                <a16:creationId xmlns:a16="http://schemas.microsoft.com/office/drawing/2014/main" id="{208753B4-3732-4D44-B869-B8AA3E82310F}"/>
              </a:ext>
            </a:extLst>
          </p:cNvPr>
          <p:cNvSpPr/>
          <p:nvPr/>
        </p:nvSpPr>
        <p:spPr>
          <a:xfrm>
            <a:off x="2060649" y="5533126"/>
            <a:ext cx="1792746" cy="107356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Transformed Data</a:t>
            </a:r>
          </a:p>
        </p:txBody>
      </p:sp>
      <p:sp>
        <p:nvSpPr>
          <p:cNvPr id="7" name="Rectangle 6">
            <a:extLst>
              <a:ext uri="{FF2B5EF4-FFF2-40B4-BE49-F238E27FC236}">
                <a16:creationId xmlns:a16="http://schemas.microsoft.com/office/drawing/2014/main" id="{9A5D825F-50EA-41C8-9D88-2A4B48424266}"/>
              </a:ext>
            </a:extLst>
          </p:cNvPr>
          <p:cNvSpPr/>
          <p:nvPr/>
        </p:nvSpPr>
        <p:spPr>
          <a:xfrm>
            <a:off x="4007421" y="3627554"/>
            <a:ext cx="1792746" cy="12061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Bent-Up 9">
            <a:extLst>
              <a:ext uri="{FF2B5EF4-FFF2-40B4-BE49-F238E27FC236}">
                <a16:creationId xmlns:a16="http://schemas.microsoft.com/office/drawing/2014/main" id="{D8F4F68F-193F-4BB5-AA98-F09A7B15420E}"/>
              </a:ext>
            </a:extLst>
          </p:cNvPr>
          <p:cNvSpPr/>
          <p:nvPr/>
        </p:nvSpPr>
        <p:spPr>
          <a:xfrm rot="10800000">
            <a:off x="938287" y="2297357"/>
            <a:ext cx="915074" cy="1082290"/>
          </a:xfrm>
          <a:prstGeom prst="bentUpArrow">
            <a:avLst>
              <a:gd name="adj1" fmla="val 7047"/>
              <a:gd name="adj2" fmla="val 24451"/>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Bent-Up 10">
            <a:extLst>
              <a:ext uri="{FF2B5EF4-FFF2-40B4-BE49-F238E27FC236}">
                <a16:creationId xmlns:a16="http://schemas.microsoft.com/office/drawing/2014/main" id="{191ACE37-2B2B-4B09-BA78-A5475489A8D5}"/>
              </a:ext>
            </a:extLst>
          </p:cNvPr>
          <p:cNvSpPr/>
          <p:nvPr/>
        </p:nvSpPr>
        <p:spPr>
          <a:xfrm rot="5400000">
            <a:off x="966932" y="5229296"/>
            <a:ext cx="1206106" cy="763399"/>
          </a:xfrm>
          <a:prstGeom prst="bentUpArrow">
            <a:avLst>
              <a:gd name="adj1" fmla="val 9616"/>
              <a:gd name="adj2" fmla="val 24451"/>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Bent 11">
            <a:extLst>
              <a:ext uri="{FF2B5EF4-FFF2-40B4-BE49-F238E27FC236}">
                <a16:creationId xmlns:a16="http://schemas.microsoft.com/office/drawing/2014/main" id="{2573DFFF-191B-4BEA-B3C8-B1A3097918A4}"/>
              </a:ext>
            </a:extLst>
          </p:cNvPr>
          <p:cNvSpPr/>
          <p:nvPr/>
        </p:nvSpPr>
        <p:spPr>
          <a:xfrm rot="5400000">
            <a:off x="4028181" y="2286260"/>
            <a:ext cx="1082291" cy="1195369"/>
          </a:xfrm>
          <a:prstGeom prst="bentArrow">
            <a:avLst>
              <a:gd name="adj1" fmla="val 6416"/>
              <a:gd name="adj2" fmla="val 20833"/>
              <a:gd name="adj3" fmla="val 25000"/>
              <a:gd name="adj4"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Arrow: Bent 12">
            <a:extLst>
              <a:ext uri="{FF2B5EF4-FFF2-40B4-BE49-F238E27FC236}">
                <a16:creationId xmlns:a16="http://schemas.microsoft.com/office/drawing/2014/main" id="{3271454D-E249-44C8-83DF-5AF2EEB1CC6F}"/>
              </a:ext>
            </a:extLst>
          </p:cNvPr>
          <p:cNvSpPr/>
          <p:nvPr/>
        </p:nvSpPr>
        <p:spPr>
          <a:xfrm>
            <a:off x="2796857" y="4010884"/>
            <a:ext cx="985972" cy="1334498"/>
          </a:xfrm>
          <a:prstGeom prst="bentArrow">
            <a:avLst>
              <a:gd name="adj1" fmla="val 5609"/>
              <a:gd name="adj2" fmla="val 23352"/>
              <a:gd name="adj3" fmla="val 25000"/>
              <a:gd name="adj4"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4ECE9D5E-B3D1-43F3-A388-CDA1B5AADD4F}"/>
              </a:ext>
            </a:extLst>
          </p:cNvPr>
          <p:cNvSpPr/>
          <p:nvPr/>
        </p:nvSpPr>
        <p:spPr>
          <a:xfrm>
            <a:off x="4885091" y="3627554"/>
            <a:ext cx="915075" cy="1206105"/>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BFDBED3A-3FC9-4E56-97A6-E3BE3F671A23}"/>
              </a:ext>
            </a:extLst>
          </p:cNvPr>
          <p:cNvSpPr/>
          <p:nvPr/>
        </p:nvSpPr>
        <p:spPr>
          <a:xfrm>
            <a:off x="5963782" y="4046069"/>
            <a:ext cx="1155115" cy="361413"/>
          </a:xfrm>
          <a:prstGeom prst="rightArrow">
            <a:avLst>
              <a:gd name="adj1" fmla="val 1647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lowchart: Manual Operation 15">
            <a:extLst>
              <a:ext uri="{FF2B5EF4-FFF2-40B4-BE49-F238E27FC236}">
                <a16:creationId xmlns:a16="http://schemas.microsoft.com/office/drawing/2014/main" id="{F537D32B-8552-439F-A873-D7621FE22C5B}"/>
              </a:ext>
            </a:extLst>
          </p:cNvPr>
          <p:cNvSpPr/>
          <p:nvPr/>
        </p:nvSpPr>
        <p:spPr>
          <a:xfrm rot="16200000">
            <a:off x="7185003" y="3527045"/>
            <a:ext cx="1444675" cy="1456606"/>
          </a:xfrm>
          <a:prstGeom prst="flowChartManualOper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60AAA8D8-CDF1-4308-A7A2-DE852E5AAF58}"/>
              </a:ext>
            </a:extLst>
          </p:cNvPr>
          <p:cNvSpPr/>
          <p:nvPr/>
        </p:nvSpPr>
        <p:spPr>
          <a:xfrm>
            <a:off x="8830319" y="4072074"/>
            <a:ext cx="1076473" cy="335407"/>
          </a:xfrm>
          <a:prstGeom prst="rightArrow">
            <a:avLst>
              <a:gd name="adj1" fmla="val 15754"/>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5CE304D-1ACC-405A-B6D0-F08A3C95CAAA}"/>
              </a:ext>
            </a:extLst>
          </p:cNvPr>
          <p:cNvSpPr txBox="1"/>
          <p:nvPr/>
        </p:nvSpPr>
        <p:spPr>
          <a:xfrm flipH="1">
            <a:off x="4239370" y="3932184"/>
            <a:ext cx="1333323" cy="646331"/>
          </a:xfrm>
          <a:prstGeom prst="rect">
            <a:avLst/>
          </a:prstGeom>
          <a:noFill/>
        </p:spPr>
        <p:txBody>
          <a:bodyPr wrap="square" rtlCol="0">
            <a:spAutoFit/>
          </a:bodyPr>
          <a:lstStyle/>
          <a:p>
            <a:pPr algn="ctr"/>
            <a:r>
              <a:rPr lang="en-US" dirty="0">
                <a:solidFill>
                  <a:schemeClr val="bg1"/>
                </a:solidFill>
              </a:rPr>
              <a:t>Augmented Data</a:t>
            </a:r>
          </a:p>
        </p:txBody>
      </p:sp>
      <p:sp>
        <p:nvSpPr>
          <p:cNvPr id="19" name="TextBox 18">
            <a:extLst>
              <a:ext uri="{FF2B5EF4-FFF2-40B4-BE49-F238E27FC236}">
                <a16:creationId xmlns:a16="http://schemas.microsoft.com/office/drawing/2014/main" id="{7EDFAAC7-CF17-4118-A736-B31A5673438C}"/>
              </a:ext>
            </a:extLst>
          </p:cNvPr>
          <p:cNvSpPr txBox="1"/>
          <p:nvPr/>
        </p:nvSpPr>
        <p:spPr>
          <a:xfrm>
            <a:off x="7265989" y="3943447"/>
            <a:ext cx="1318731" cy="646331"/>
          </a:xfrm>
          <a:prstGeom prst="rect">
            <a:avLst/>
          </a:prstGeom>
          <a:noFill/>
        </p:spPr>
        <p:txBody>
          <a:bodyPr wrap="square" rtlCol="0">
            <a:spAutoFit/>
          </a:bodyPr>
          <a:lstStyle/>
          <a:p>
            <a:r>
              <a:rPr lang="en-US" dirty="0">
                <a:solidFill>
                  <a:schemeClr val="bg1"/>
                </a:solidFill>
              </a:rPr>
              <a:t>Fine-Tuned</a:t>
            </a:r>
          </a:p>
          <a:p>
            <a:r>
              <a:rPr lang="en-US" dirty="0">
                <a:solidFill>
                  <a:schemeClr val="bg1"/>
                </a:solidFill>
              </a:rPr>
              <a:t>Classifier</a:t>
            </a:r>
          </a:p>
        </p:txBody>
      </p:sp>
      <p:sp>
        <p:nvSpPr>
          <p:cNvPr id="20" name="TextBox 19">
            <a:extLst>
              <a:ext uri="{FF2B5EF4-FFF2-40B4-BE49-F238E27FC236}">
                <a16:creationId xmlns:a16="http://schemas.microsoft.com/office/drawing/2014/main" id="{C0A3DCB1-D430-48F4-8CEB-C2AB83C8D0DF}"/>
              </a:ext>
            </a:extLst>
          </p:cNvPr>
          <p:cNvSpPr txBox="1"/>
          <p:nvPr/>
        </p:nvSpPr>
        <p:spPr>
          <a:xfrm flipH="1">
            <a:off x="532217" y="3932184"/>
            <a:ext cx="1333323" cy="369332"/>
          </a:xfrm>
          <a:prstGeom prst="rect">
            <a:avLst/>
          </a:prstGeom>
          <a:noFill/>
        </p:spPr>
        <p:txBody>
          <a:bodyPr wrap="square" rtlCol="0">
            <a:spAutoFit/>
          </a:bodyPr>
          <a:lstStyle/>
          <a:p>
            <a:pPr algn="ctr"/>
            <a:r>
              <a:rPr lang="en-US" dirty="0">
                <a:solidFill>
                  <a:schemeClr val="bg1"/>
                </a:solidFill>
              </a:rPr>
              <a:t>Augmenter</a:t>
            </a:r>
          </a:p>
        </p:txBody>
      </p:sp>
      <p:sp>
        <p:nvSpPr>
          <p:cNvPr id="21" name="TextBox 20">
            <a:extLst>
              <a:ext uri="{FF2B5EF4-FFF2-40B4-BE49-F238E27FC236}">
                <a16:creationId xmlns:a16="http://schemas.microsoft.com/office/drawing/2014/main" id="{593A5AC7-41CE-4CF3-B966-7385DD0D341B}"/>
              </a:ext>
            </a:extLst>
          </p:cNvPr>
          <p:cNvSpPr txBox="1"/>
          <p:nvPr/>
        </p:nvSpPr>
        <p:spPr>
          <a:xfrm>
            <a:off x="10101467" y="3285852"/>
            <a:ext cx="1306955" cy="1938992"/>
          </a:xfrm>
          <a:prstGeom prst="rect">
            <a:avLst/>
          </a:prstGeom>
          <a:noFill/>
        </p:spPr>
        <p:txBody>
          <a:bodyPr wrap="square" rtlCol="0">
            <a:spAutoFit/>
          </a:bodyPr>
          <a:lstStyle/>
          <a:p>
            <a:r>
              <a:rPr lang="en-US" sz="2400" dirty="0"/>
              <a:t>Cat</a:t>
            </a:r>
          </a:p>
          <a:p>
            <a:r>
              <a:rPr lang="en-US" sz="2400" dirty="0"/>
              <a:t>Dog</a:t>
            </a:r>
          </a:p>
          <a:p>
            <a:r>
              <a:rPr lang="en-US" sz="2400" dirty="0"/>
              <a:t>Horse</a:t>
            </a:r>
          </a:p>
          <a:p>
            <a:r>
              <a:rPr lang="en-US" sz="2400" dirty="0"/>
              <a:t>Human</a:t>
            </a:r>
          </a:p>
          <a:p>
            <a:r>
              <a:rPr lang="en-US" sz="2400" dirty="0"/>
              <a:t>Robot</a:t>
            </a:r>
          </a:p>
        </p:txBody>
      </p:sp>
    </p:spTree>
    <p:extLst>
      <p:ext uri="{BB962C8B-B14F-4D97-AF65-F5344CB8AC3E}">
        <p14:creationId xmlns:p14="http://schemas.microsoft.com/office/powerpoint/2010/main" val="386650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4B8D7-02D3-4670-9729-B2BBF55B9FFC}"/>
              </a:ext>
            </a:extLst>
          </p:cNvPr>
          <p:cNvSpPr>
            <a:spLocks noGrp="1"/>
          </p:cNvSpPr>
          <p:nvPr>
            <p:ph type="title"/>
          </p:nvPr>
        </p:nvSpPr>
        <p:spPr>
          <a:xfrm>
            <a:off x="467138" y="365125"/>
            <a:ext cx="8802697" cy="1325563"/>
          </a:xfrm>
        </p:spPr>
        <p:txBody>
          <a:bodyPr/>
          <a:lstStyle/>
          <a:p>
            <a:r>
              <a:rPr lang="en-US" dirty="0"/>
              <a:t>Fine-Tuned VGG-16 Architecture</a:t>
            </a:r>
          </a:p>
        </p:txBody>
      </p:sp>
      <p:pic>
        <p:nvPicPr>
          <p:cNvPr id="4" name="Picture 3">
            <a:extLst>
              <a:ext uri="{FF2B5EF4-FFF2-40B4-BE49-F238E27FC236}">
                <a16:creationId xmlns:a16="http://schemas.microsoft.com/office/drawing/2014/main" id="{3D69C531-50C9-456E-9C61-D21686036D39}"/>
              </a:ext>
            </a:extLst>
          </p:cNvPr>
          <p:cNvPicPr>
            <a:picLocks noChangeAspect="1"/>
          </p:cNvPicPr>
          <p:nvPr/>
        </p:nvPicPr>
        <p:blipFill>
          <a:blip r:embed="rId2"/>
          <a:stretch>
            <a:fillRect/>
          </a:stretch>
        </p:blipFill>
        <p:spPr>
          <a:xfrm>
            <a:off x="8190091" y="100434"/>
            <a:ext cx="3350813" cy="5519532"/>
          </a:xfrm>
          <a:prstGeom prst="rect">
            <a:avLst/>
          </a:prstGeom>
        </p:spPr>
      </p:pic>
      <p:pic>
        <p:nvPicPr>
          <p:cNvPr id="5" name="Picture 4">
            <a:extLst>
              <a:ext uri="{FF2B5EF4-FFF2-40B4-BE49-F238E27FC236}">
                <a16:creationId xmlns:a16="http://schemas.microsoft.com/office/drawing/2014/main" id="{0CFC30F9-69EF-47B4-8F7B-06912808FEE6}"/>
              </a:ext>
            </a:extLst>
          </p:cNvPr>
          <p:cNvPicPr>
            <a:picLocks noChangeAspect="1"/>
          </p:cNvPicPr>
          <p:nvPr/>
        </p:nvPicPr>
        <p:blipFill>
          <a:blip r:embed="rId3"/>
          <a:stretch>
            <a:fillRect/>
          </a:stretch>
        </p:blipFill>
        <p:spPr>
          <a:xfrm>
            <a:off x="9073331" y="5619966"/>
            <a:ext cx="2406366" cy="1018079"/>
          </a:xfrm>
          <a:prstGeom prst="rect">
            <a:avLst/>
          </a:prstGeom>
        </p:spPr>
      </p:pic>
      <p:sp>
        <p:nvSpPr>
          <p:cNvPr id="6" name="TextBox 5">
            <a:extLst>
              <a:ext uri="{FF2B5EF4-FFF2-40B4-BE49-F238E27FC236}">
                <a16:creationId xmlns:a16="http://schemas.microsoft.com/office/drawing/2014/main" id="{D5EA23FF-805F-4085-93C3-39A93C452C3F}"/>
              </a:ext>
            </a:extLst>
          </p:cNvPr>
          <p:cNvSpPr txBox="1"/>
          <p:nvPr/>
        </p:nvSpPr>
        <p:spPr>
          <a:xfrm>
            <a:off x="467138" y="2425148"/>
            <a:ext cx="6897757" cy="1477328"/>
          </a:xfrm>
          <a:prstGeom prst="rect">
            <a:avLst/>
          </a:prstGeom>
          <a:noFill/>
        </p:spPr>
        <p:txBody>
          <a:bodyPr wrap="square" rtlCol="0">
            <a:spAutoFit/>
          </a:bodyPr>
          <a:lstStyle/>
          <a:p>
            <a:pPr marL="285750" indent="-285750">
              <a:buFont typeface="Arial" panose="020B0604020202020204" pitchFamily="34" charset="0"/>
              <a:buChar char="•"/>
            </a:pPr>
            <a:r>
              <a:rPr lang="en-US" dirty="0"/>
              <a:t>We reached the conclusion of fine-tuning just the last component of the network.</a:t>
            </a:r>
          </a:p>
          <a:p>
            <a:pPr marL="285750" indent="-285750">
              <a:buFont typeface="Arial" panose="020B0604020202020204" pitchFamily="34" charset="0"/>
              <a:buChar char="•"/>
            </a:pPr>
            <a:r>
              <a:rPr lang="en-US" dirty="0"/>
              <a:t>We also tried fine-tuning Conv Block 5 and Fully-connected classifier, but the accuracy went down since the samples were not diverse enough for so many parameters to be learnt from.</a:t>
            </a:r>
          </a:p>
        </p:txBody>
      </p:sp>
      <p:sp>
        <p:nvSpPr>
          <p:cNvPr id="7" name="TextBox 6">
            <a:extLst>
              <a:ext uri="{FF2B5EF4-FFF2-40B4-BE49-F238E27FC236}">
                <a16:creationId xmlns:a16="http://schemas.microsoft.com/office/drawing/2014/main" id="{91A8E88E-1466-4D2C-8420-2EBAA575D3EE}"/>
              </a:ext>
            </a:extLst>
          </p:cNvPr>
          <p:cNvSpPr txBox="1"/>
          <p:nvPr/>
        </p:nvSpPr>
        <p:spPr>
          <a:xfrm>
            <a:off x="2891191" y="6354426"/>
            <a:ext cx="6182140" cy="253916"/>
          </a:xfrm>
          <a:prstGeom prst="rect">
            <a:avLst/>
          </a:prstGeom>
          <a:noFill/>
        </p:spPr>
        <p:txBody>
          <a:bodyPr wrap="square" rtlCol="0">
            <a:spAutoFit/>
          </a:bodyPr>
          <a:lstStyle/>
          <a:p>
            <a:r>
              <a:rPr lang="en-US" sz="1050" dirty="0"/>
              <a:t>Image source - https://blog.keras.io/building-powerful-image-classification-models-using-very-little-data.html</a:t>
            </a:r>
          </a:p>
        </p:txBody>
      </p:sp>
    </p:spTree>
    <p:extLst>
      <p:ext uri="{BB962C8B-B14F-4D97-AF65-F5344CB8AC3E}">
        <p14:creationId xmlns:p14="http://schemas.microsoft.com/office/powerpoint/2010/main" val="2433645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CC2A1-5C40-492C-9944-657C5F17423E}"/>
              </a:ext>
            </a:extLst>
          </p:cNvPr>
          <p:cNvSpPr>
            <a:spLocks noGrp="1"/>
          </p:cNvSpPr>
          <p:nvPr>
            <p:ph type="title"/>
          </p:nvPr>
        </p:nvSpPr>
        <p:spPr>
          <a:xfrm>
            <a:off x="838200" y="365125"/>
            <a:ext cx="10515600" cy="892175"/>
          </a:xfrm>
        </p:spPr>
        <p:txBody>
          <a:bodyPr/>
          <a:lstStyle/>
          <a:p>
            <a:r>
              <a:rPr lang="en-US" dirty="0"/>
              <a:t>Results</a:t>
            </a:r>
          </a:p>
        </p:txBody>
      </p:sp>
      <p:sp>
        <p:nvSpPr>
          <p:cNvPr id="3" name="Content Placeholder 2">
            <a:extLst>
              <a:ext uri="{FF2B5EF4-FFF2-40B4-BE49-F238E27FC236}">
                <a16:creationId xmlns:a16="http://schemas.microsoft.com/office/drawing/2014/main" id="{7A8CF2D4-5F2E-4DDC-A9B1-0AF54436824C}"/>
              </a:ext>
            </a:extLst>
          </p:cNvPr>
          <p:cNvSpPr>
            <a:spLocks noGrp="1"/>
          </p:cNvSpPr>
          <p:nvPr>
            <p:ph idx="1"/>
          </p:nvPr>
        </p:nvSpPr>
        <p:spPr>
          <a:xfrm>
            <a:off x="838200" y="2231335"/>
            <a:ext cx="10515600" cy="3945628"/>
          </a:xfrm>
        </p:spPr>
        <p:txBody>
          <a:bodyPr>
            <a:normAutofit/>
          </a:bodyPr>
          <a:lstStyle/>
          <a:p>
            <a:r>
              <a:rPr lang="en-US" sz="2400" dirty="0"/>
              <a:t>We generated 10, 100 and 1000 new samples from 1, 5, 10 and 20 novel samples per class.</a:t>
            </a:r>
          </a:p>
          <a:p>
            <a:r>
              <a:rPr lang="en-US" sz="2400" dirty="0"/>
              <a:t>Fine-tuned VGG-16 was then trained on novel + base classes and novel classes only, separately.</a:t>
            </a:r>
          </a:p>
        </p:txBody>
      </p:sp>
      <p:pic>
        <p:nvPicPr>
          <p:cNvPr id="4" name="Picture 3">
            <a:extLst>
              <a:ext uri="{FF2B5EF4-FFF2-40B4-BE49-F238E27FC236}">
                <a16:creationId xmlns:a16="http://schemas.microsoft.com/office/drawing/2014/main" id="{74FA803D-6244-461D-85AF-27AF62CB52EA}"/>
              </a:ext>
            </a:extLst>
          </p:cNvPr>
          <p:cNvPicPr>
            <a:picLocks noChangeAspect="1"/>
          </p:cNvPicPr>
          <p:nvPr/>
        </p:nvPicPr>
        <p:blipFill>
          <a:blip r:embed="rId2"/>
          <a:stretch>
            <a:fillRect/>
          </a:stretch>
        </p:blipFill>
        <p:spPr>
          <a:xfrm>
            <a:off x="1337304" y="4563355"/>
            <a:ext cx="4448208" cy="1762138"/>
          </a:xfrm>
          <a:prstGeom prst="rect">
            <a:avLst/>
          </a:prstGeom>
        </p:spPr>
      </p:pic>
      <p:pic>
        <p:nvPicPr>
          <p:cNvPr id="5" name="Picture 4">
            <a:extLst>
              <a:ext uri="{FF2B5EF4-FFF2-40B4-BE49-F238E27FC236}">
                <a16:creationId xmlns:a16="http://schemas.microsoft.com/office/drawing/2014/main" id="{EDBF6E5D-86A4-4D22-A479-9CD44767C598}"/>
              </a:ext>
            </a:extLst>
          </p:cNvPr>
          <p:cNvPicPr>
            <a:picLocks noChangeAspect="1"/>
          </p:cNvPicPr>
          <p:nvPr/>
        </p:nvPicPr>
        <p:blipFill>
          <a:blip r:embed="rId3"/>
          <a:stretch>
            <a:fillRect/>
          </a:stretch>
        </p:blipFill>
        <p:spPr>
          <a:xfrm>
            <a:off x="7167965" y="4520492"/>
            <a:ext cx="4333907" cy="1847864"/>
          </a:xfrm>
          <a:prstGeom prst="rect">
            <a:avLst/>
          </a:prstGeom>
        </p:spPr>
      </p:pic>
      <p:sp>
        <p:nvSpPr>
          <p:cNvPr id="6" name="TextBox 5">
            <a:extLst>
              <a:ext uri="{FF2B5EF4-FFF2-40B4-BE49-F238E27FC236}">
                <a16:creationId xmlns:a16="http://schemas.microsoft.com/office/drawing/2014/main" id="{55213D2C-67B3-4B3B-9CD4-CF08EE410E76}"/>
              </a:ext>
            </a:extLst>
          </p:cNvPr>
          <p:cNvSpPr txBox="1"/>
          <p:nvPr/>
        </p:nvSpPr>
        <p:spPr>
          <a:xfrm>
            <a:off x="1900448" y="4328930"/>
            <a:ext cx="1527313" cy="307777"/>
          </a:xfrm>
          <a:prstGeom prst="rect">
            <a:avLst/>
          </a:prstGeom>
          <a:noFill/>
        </p:spPr>
        <p:txBody>
          <a:bodyPr wrap="square" rtlCol="0">
            <a:spAutoFit/>
          </a:bodyPr>
          <a:lstStyle/>
          <a:p>
            <a:r>
              <a:rPr lang="en-US" sz="1400" dirty="0"/>
              <a:t>Augmentations</a:t>
            </a:r>
          </a:p>
        </p:txBody>
      </p:sp>
      <p:sp>
        <p:nvSpPr>
          <p:cNvPr id="7" name="TextBox 6">
            <a:extLst>
              <a:ext uri="{FF2B5EF4-FFF2-40B4-BE49-F238E27FC236}">
                <a16:creationId xmlns:a16="http://schemas.microsoft.com/office/drawing/2014/main" id="{1BDBEA24-783E-4351-BCEE-499BE98E41BB}"/>
              </a:ext>
            </a:extLst>
          </p:cNvPr>
          <p:cNvSpPr txBox="1"/>
          <p:nvPr/>
        </p:nvSpPr>
        <p:spPr>
          <a:xfrm>
            <a:off x="7597646" y="4319377"/>
            <a:ext cx="1527312" cy="307777"/>
          </a:xfrm>
          <a:prstGeom prst="rect">
            <a:avLst/>
          </a:prstGeom>
          <a:noFill/>
        </p:spPr>
        <p:txBody>
          <a:bodyPr wrap="square" rtlCol="0">
            <a:spAutoFit/>
          </a:bodyPr>
          <a:lstStyle/>
          <a:p>
            <a:r>
              <a:rPr lang="en-US" sz="1400" dirty="0"/>
              <a:t>Augmentations</a:t>
            </a:r>
          </a:p>
        </p:txBody>
      </p:sp>
      <p:cxnSp>
        <p:nvCxnSpPr>
          <p:cNvPr id="9" name="Straight Arrow Connector 8">
            <a:extLst>
              <a:ext uri="{FF2B5EF4-FFF2-40B4-BE49-F238E27FC236}">
                <a16:creationId xmlns:a16="http://schemas.microsoft.com/office/drawing/2014/main" id="{C2C7475F-3627-413E-9107-9BA55C924ED3}"/>
              </a:ext>
            </a:extLst>
          </p:cNvPr>
          <p:cNvCxnSpPr>
            <a:cxnSpLocks/>
          </p:cNvCxnSpPr>
          <p:nvPr/>
        </p:nvCxnSpPr>
        <p:spPr>
          <a:xfrm flipV="1">
            <a:off x="3427761" y="4473924"/>
            <a:ext cx="180892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5B5BE2A-795F-4D57-9246-698FC866685D}"/>
              </a:ext>
            </a:extLst>
          </p:cNvPr>
          <p:cNvCxnSpPr>
            <a:cxnSpLocks/>
          </p:cNvCxnSpPr>
          <p:nvPr/>
        </p:nvCxnSpPr>
        <p:spPr>
          <a:xfrm flipV="1">
            <a:off x="9280403" y="4482818"/>
            <a:ext cx="180892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2160EF3-A87F-4899-9E39-D3221EE161EC}"/>
              </a:ext>
            </a:extLst>
          </p:cNvPr>
          <p:cNvSpPr txBox="1"/>
          <p:nvPr/>
        </p:nvSpPr>
        <p:spPr>
          <a:xfrm>
            <a:off x="48039" y="4685542"/>
            <a:ext cx="1709530" cy="307777"/>
          </a:xfrm>
          <a:prstGeom prst="rect">
            <a:avLst/>
          </a:prstGeom>
          <a:noFill/>
        </p:spPr>
        <p:txBody>
          <a:bodyPr wrap="square" rtlCol="0">
            <a:spAutoFit/>
          </a:bodyPr>
          <a:lstStyle/>
          <a:p>
            <a:r>
              <a:rPr lang="en-US" sz="1400" dirty="0"/>
              <a:t>Original Samples</a:t>
            </a:r>
          </a:p>
        </p:txBody>
      </p:sp>
      <p:sp>
        <p:nvSpPr>
          <p:cNvPr id="12" name="TextBox 11">
            <a:extLst>
              <a:ext uri="{FF2B5EF4-FFF2-40B4-BE49-F238E27FC236}">
                <a16:creationId xmlns:a16="http://schemas.microsoft.com/office/drawing/2014/main" id="{2EEF7D1B-7095-4254-B945-55B1584629D6}"/>
              </a:ext>
            </a:extLst>
          </p:cNvPr>
          <p:cNvSpPr txBox="1"/>
          <p:nvPr/>
        </p:nvSpPr>
        <p:spPr>
          <a:xfrm>
            <a:off x="5722014" y="4631518"/>
            <a:ext cx="1709530" cy="307777"/>
          </a:xfrm>
          <a:prstGeom prst="rect">
            <a:avLst/>
          </a:prstGeom>
          <a:noFill/>
        </p:spPr>
        <p:txBody>
          <a:bodyPr wrap="square" rtlCol="0">
            <a:spAutoFit/>
          </a:bodyPr>
          <a:lstStyle/>
          <a:p>
            <a:r>
              <a:rPr lang="en-US" sz="1400" dirty="0"/>
              <a:t>Original Samples</a:t>
            </a:r>
          </a:p>
        </p:txBody>
      </p:sp>
      <p:cxnSp>
        <p:nvCxnSpPr>
          <p:cNvPr id="14" name="Straight Arrow Connector 13">
            <a:extLst>
              <a:ext uri="{FF2B5EF4-FFF2-40B4-BE49-F238E27FC236}">
                <a16:creationId xmlns:a16="http://schemas.microsoft.com/office/drawing/2014/main" id="{455FFC9B-51C0-4B23-B086-9B41A9A00F5E}"/>
              </a:ext>
            </a:extLst>
          </p:cNvPr>
          <p:cNvCxnSpPr/>
          <p:nvPr/>
        </p:nvCxnSpPr>
        <p:spPr>
          <a:xfrm>
            <a:off x="1227196" y="5128035"/>
            <a:ext cx="0" cy="770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1BF49DF-E192-47C3-9E8A-8779DE9875E9}"/>
              </a:ext>
            </a:extLst>
          </p:cNvPr>
          <p:cNvCxnSpPr/>
          <p:nvPr/>
        </p:nvCxnSpPr>
        <p:spPr>
          <a:xfrm>
            <a:off x="6970357" y="5067003"/>
            <a:ext cx="0" cy="7702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6834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931D2-2A5A-4D1F-BC8F-B4C9C844CC0F}"/>
              </a:ext>
            </a:extLst>
          </p:cNvPr>
          <p:cNvSpPr>
            <a:spLocks noGrp="1"/>
          </p:cNvSpPr>
          <p:nvPr>
            <p:ph type="title"/>
          </p:nvPr>
        </p:nvSpPr>
        <p:spPr/>
        <p:txBody>
          <a:bodyPr/>
          <a:lstStyle/>
          <a:p>
            <a:r>
              <a:rPr lang="en-US" dirty="0"/>
              <a:t>Result Analysis</a:t>
            </a:r>
          </a:p>
        </p:txBody>
      </p:sp>
      <p:pic>
        <p:nvPicPr>
          <p:cNvPr id="5" name="Content Placeholder 4" descr="A screen shot of a computer&#10;&#10;Description automatically generated">
            <a:extLst>
              <a:ext uri="{FF2B5EF4-FFF2-40B4-BE49-F238E27FC236}">
                <a16:creationId xmlns:a16="http://schemas.microsoft.com/office/drawing/2014/main" id="{8008C7A9-4674-4FC6-AE98-46B14EDCF4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9775" y="3167123"/>
            <a:ext cx="3781425" cy="2581275"/>
          </a:xfrm>
        </p:spPr>
      </p:pic>
      <p:pic>
        <p:nvPicPr>
          <p:cNvPr id="7" name="Picture 6" descr="A screen shot of a computer&#10;&#10;Description automatically generated">
            <a:extLst>
              <a:ext uri="{FF2B5EF4-FFF2-40B4-BE49-F238E27FC236}">
                <a16:creationId xmlns:a16="http://schemas.microsoft.com/office/drawing/2014/main" id="{E4B1D2DD-FD6D-41BF-A596-67D5AED746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5289" y="3167123"/>
            <a:ext cx="3781425" cy="2581275"/>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E0ADCA4F-501D-432F-A054-6FE8001CCA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6714" y="3167122"/>
            <a:ext cx="3781425" cy="2581275"/>
          </a:xfrm>
          <a:prstGeom prst="rect">
            <a:avLst/>
          </a:prstGeom>
        </p:spPr>
      </p:pic>
      <p:sp>
        <p:nvSpPr>
          <p:cNvPr id="10" name="TextBox 9">
            <a:extLst>
              <a:ext uri="{FF2B5EF4-FFF2-40B4-BE49-F238E27FC236}">
                <a16:creationId xmlns:a16="http://schemas.microsoft.com/office/drawing/2014/main" id="{C79AF9A0-C9C2-42E9-A4C7-78C5417763FD}"/>
              </a:ext>
            </a:extLst>
          </p:cNvPr>
          <p:cNvSpPr txBox="1"/>
          <p:nvPr/>
        </p:nvSpPr>
        <p:spPr>
          <a:xfrm>
            <a:off x="439775" y="5884333"/>
            <a:ext cx="3781425" cy="461665"/>
          </a:xfrm>
          <a:prstGeom prst="rect">
            <a:avLst/>
          </a:prstGeom>
          <a:noFill/>
        </p:spPr>
        <p:txBody>
          <a:bodyPr wrap="square" rtlCol="0">
            <a:spAutoFit/>
          </a:bodyPr>
          <a:lstStyle/>
          <a:p>
            <a:pPr algn="ctr"/>
            <a:r>
              <a:rPr lang="en-US" sz="1200" dirty="0"/>
              <a:t>Accuracy vs Number of Augmented Image</a:t>
            </a:r>
          </a:p>
          <a:p>
            <a:pPr algn="ctr"/>
            <a:r>
              <a:rPr lang="en-US" sz="1200" dirty="0"/>
              <a:t>from 1 Image</a:t>
            </a:r>
          </a:p>
        </p:txBody>
      </p:sp>
      <p:sp>
        <p:nvSpPr>
          <p:cNvPr id="11" name="TextBox 10">
            <a:extLst>
              <a:ext uri="{FF2B5EF4-FFF2-40B4-BE49-F238E27FC236}">
                <a16:creationId xmlns:a16="http://schemas.microsoft.com/office/drawing/2014/main" id="{28847136-83D0-4965-B102-87C4CAE36DC1}"/>
              </a:ext>
            </a:extLst>
          </p:cNvPr>
          <p:cNvSpPr txBox="1"/>
          <p:nvPr/>
        </p:nvSpPr>
        <p:spPr>
          <a:xfrm>
            <a:off x="4205287" y="5884332"/>
            <a:ext cx="3781425" cy="461665"/>
          </a:xfrm>
          <a:prstGeom prst="rect">
            <a:avLst/>
          </a:prstGeom>
          <a:noFill/>
        </p:spPr>
        <p:txBody>
          <a:bodyPr wrap="square" rtlCol="0">
            <a:spAutoFit/>
          </a:bodyPr>
          <a:lstStyle/>
          <a:p>
            <a:pPr algn="ctr"/>
            <a:r>
              <a:rPr lang="en-US" sz="1200" dirty="0"/>
              <a:t>Accuracy vs Number of Augmented Image</a:t>
            </a:r>
          </a:p>
          <a:p>
            <a:pPr algn="ctr"/>
            <a:r>
              <a:rPr lang="en-US" sz="1200" dirty="0"/>
              <a:t>from 5 Images</a:t>
            </a:r>
          </a:p>
        </p:txBody>
      </p:sp>
      <p:sp>
        <p:nvSpPr>
          <p:cNvPr id="12" name="TextBox 11">
            <a:extLst>
              <a:ext uri="{FF2B5EF4-FFF2-40B4-BE49-F238E27FC236}">
                <a16:creationId xmlns:a16="http://schemas.microsoft.com/office/drawing/2014/main" id="{EEE8B384-3297-4629-94E7-B0E9868D5F3E}"/>
              </a:ext>
            </a:extLst>
          </p:cNvPr>
          <p:cNvSpPr txBox="1"/>
          <p:nvPr/>
        </p:nvSpPr>
        <p:spPr>
          <a:xfrm>
            <a:off x="7986712" y="5884333"/>
            <a:ext cx="3781425" cy="461665"/>
          </a:xfrm>
          <a:prstGeom prst="rect">
            <a:avLst/>
          </a:prstGeom>
          <a:noFill/>
        </p:spPr>
        <p:txBody>
          <a:bodyPr wrap="square" rtlCol="0">
            <a:spAutoFit/>
          </a:bodyPr>
          <a:lstStyle/>
          <a:p>
            <a:pPr algn="ctr"/>
            <a:r>
              <a:rPr lang="en-US" sz="1200" dirty="0"/>
              <a:t>Accuracy vs Number of Augmented Image</a:t>
            </a:r>
          </a:p>
          <a:p>
            <a:pPr algn="ctr"/>
            <a:r>
              <a:rPr lang="en-US" sz="1200" dirty="0"/>
              <a:t>from 10 Images</a:t>
            </a:r>
          </a:p>
        </p:txBody>
      </p:sp>
      <p:sp>
        <p:nvSpPr>
          <p:cNvPr id="13" name="TextBox 12">
            <a:extLst>
              <a:ext uri="{FF2B5EF4-FFF2-40B4-BE49-F238E27FC236}">
                <a16:creationId xmlns:a16="http://schemas.microsoft.com/office/drawing/2014/main" id="{583A2DF1-1936-480A-91ED-43056F5259E2}"/>
              </a:ext>
            </a:extLst>
          </p:cNvPr>
          <p:cNvSpPr txBox="1"/>
          <p:nvPr/>
        </p:nvSpPr>
        <p:spPr>
          <a:xfrm>
            <a:off x="967409" y="2314324"/>
            <a:ext cx="9501808" cy="523220"/>
          </a:xfrm>
          <a:prstGeom prst="rect">
            <a:avLst/>
          </a:prstGeom>
          <a:noFill/>
        </p:spPr>
        <p:txBody>
          <a:bodyPr wrap="square" rtlCol="0">
            <a:spAutoFit/>
          </a:bodyPr>
          <a:lstStyle/>
          <a:p>
            <a:r>
              <a:rPr lang="en-US" sz="1400" dirty="0"/>
              <a:t>The trend in accuracies for the novel classes alone lie close to Base + Novel classes which clearly reflects that the VGG-16 model is learning the features of novel classes after training the last layer only.</a:t>
            </a:r>
          </a:p>
        </p:txBody>
      </p:sp>
    </p:spTree>
    <p:extLst>
      <p:ext uri="{BB962C8B-B14F-4D97-AF65-F5344CB8AC3E}">
        <p14:creationId xmlns:p14="http://schemas.microsoft.com/office/powerpoint/2010/main" val="797318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1AFD5-AE6C-4F36-A71F-9C181BBBB64C}"/>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CCF26AFD-1FCF-4FD7-9450-CD7C4850E5F8}"/>
              </a:ext>
            </a:extLst>
          </p:cNvPr>
          <p:cNvSpPr>
            <a:spLocks noGrp="1"/>
          </p:cNvSpPr>
          <p:nvPr>
            <p:ph idx="1"/>
          </p:nvPr>
        </p:nvSpPr>
        <p:spPr>
          <a:xfrm>
            <a:off x="838200" y="2479812"/>
            <a:ext cx="10515600" cy="3975446"/>
          </a:xfrm>
        </p:spPr>
        <p:txBody>
          <a:bodyPr>
            <a:normAutofit/>
          </a:bodyPr>
          <a:lstStyle/>
          <a:p>
            <a:r>
              <a:rPr lang="en-US" sz="1800" dirty="0"/>
              <a:t>While traditional augmentation is very effective alone, other techniques enabled by </a:t>
            </a:r>
            <a:r>
              <a:rPr lang="en-US" sz="1800" dirty="0" err="1"/>
              <a:t>CycleGAN</a:t>
            </a:r>
            <a:r>
              <a:rPr lang="en-US" sz="1800" dirty="0"/>
              <a:t> and other similar networks are promising.</a:t>
            </a:r>
          </a:p>
          <a:p>
            <a:r>
              <a:rPr lang="en-US" sz="1800" dirty="0"/>
              <a:t>Although GANs and neural augmentations do not perform much better than traditional augmentations and consume almost 3x the compute time or more, we can always combine data augmentation techniques.</a:t>
            </a:r>
          </a:p>
          <a:p>
            <a:r>
              <a:rPr lang="en-US" sz="1800" dirty="0"/>
              <a:t>“Style” transfer can be used to augment data in situations were the available data set is unbalanced.</a:t>
            </a:r>
          </a:p>
          <a:p>
            <a:r>
              <a:rPr lang="en-US" sz="1800" dirty="0"/>
              <a:t>We would also like to explore the applicability of this technique to videos. Specifically, it is a well known challenge to collect video data in different conditions (night, rain, fog) which can be used to train self-driving vehicles.</a:t>
            </a:r>
          </a:p>
        </p:txBody>
      </p:sp>
    </p:spTree>
    <p:extLst>
      <p:ext uri="{BB962C8B-B14F-4D97-AF65-F5344CB8AC3E}">
        <p14:creationId xmlns:p14="http://schemas.microsoft.com/office/powerpoint/2010/main" val="2829895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B2DA2-9D2A-4C3C-9D7C-056236A5F110}"/>
              </a:ext>
            </a:extLst>
          </p:cNvPr>
          <p:cNvSpPr>
            <a:spLocks noGrp="1"/>
          </p:cNvSpPr>
          <p:nvPr>
            <p:ph type="title"/>
          </p:nvPr>
        </p:nvSpPr>
        <p:spPr/>
        <p:txBody>
          <a:bodyPr/>
          <a:lstStyle/>
          <a:p>
            <a:r>
              <a:rPr lang="en-US" dirty="0"/>
              <a:t>Let’s talk about VGG &amp; ImageNet, shall we?</a:t>
            </a:r>
          </a:p>
        </p:txBody>
      </p:sp>
      <p:sp>
        <p:nvSpPr>
          <p:cNvPr id="3" name="Content Placeholder 2">
            <a:extLst>
              <a:ext uri="{FF2B5EF4-FFF2-40B4-BE49-F238E27FC236}">
                <a16:creationId xmlns:a16="http://schemas.microsoft.com/office/drawing/2014/main" id="{7090D806-7ADD-40F8-B89D-9AEF447F5016}"/>
              </a:ext>
            </a:extLst>
          </p:cNvPr>
          <p:cNvSpPr>
            <a:spLocks noGrp="1"/>
          </p:cNvSpPr>
          <p:nvPr>
            <p:ph idx="1"/>
          </p:nvPr>
        </p:nvSpPr>
        <p:spPr>
          <a:xfrm>
            <a:off x="1202509" y="2468032"/>
            <a:ext cx="8825659" cy="3416300"/>
          </a:xfrm>
        </p:spPr>
        <p:txBody>
          <a:bodyPr/>
          <a:lstStyle/>
          <a:p>
            <a:r>
              <a:rPr lang="en-US" dirty="0"/>
              <a:t>ImageNet – One of the most diverse datasets.</a:t>
            </a:r>
          </a:p>
          <a:p>
            <a:r>
              <a:rPr lang="en-US" dirty="0" err="1"/>
              <a:t>VGGNet</a:t>
            </a:r>
            <a:r>
              <a:rPr lang="en-US" dirty="0"/>
              <a:t> – One of the most preferred choice for extracting features from images, the perfect blend of simplicity and complexity.</a:t>
            </a:r>
          </a:p>
          <a:p>
            <a:pPr lvl="1"/>
            <a:r>
              <a:rPr lang="en-US" dirty="0"/>
              <a:t>Can also be used to train on your own custom dataset.</a:t>
            </a:r>
          </a:p>
          <a:p>
            <a:r>
              <a:rPr lang="en-US" dirty="0"/>
              <a:t>VGG-16 network on ImageNet</a:t>
            </a:r>
          </a:p>
          <a:p>
            <a:pPr lvl="2"/>
            <a:endParaRPr lang="en-US" dirty="0"/>
          </a:p>
          <a:p>
            <a:pPr marL="914400" lvl="2" indent="0">
              <a:buNone/>
            </a:pPr>
            <a:r>
              <a:rPr lang="en-US" dirty="0"/>
              <a:t>	90% Accuracy							</a:t>
            </a:r>
            <a:r>
              <a:rPr lang="en-US" b="1" dirty="0">
                <a:solidFill>
                  <a:srgbClr val="FF0000"/>
                </a:solidFill>
              </a:rPr>
              <a:t>3-4 weeks of training time?</a:t>
            </a:r>
            <a:r>
              <a:rPr lang="en-US" dirty="0"/>
              <a:t>	</a:t>
            </a:r>
          </a:p>
          <a:p>
            <a:pPr lvl="2"/>
            <a:endParaRPr lang="en-US" dirty="0"/>
          </a:p>
          <a:p>
            <a:pPr marL="914400" lvl="2" indent="0">
              <a:buNone/>
            </a:pPr>
            <a:endParaRPr lang="en-US" dirty="0"/>
          </a:p>
        </p:txBody>
      </p:sp>
      <p:pic>
        <p:nvPicPr>
          <p:cNvPr id="5" name="Picture 4">
            <a:extLst>
              <a:ext uri="{FF2B5EF4-FFF2-40B4-BE49-F238E27FC236}">
                <a16:creationId xmlns:a16="http://schemas.microsoft.com/office/drawing/2014/main" id="{AB688941-6362-4B92-9E1F-D4D21F404F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6305" y="5053808"/>
            <a:ext cx="2145196" cy="1550744"/>
          </a:xfrm>
          <a:prstGeom prst="rect">
            <a:avLst/>
          </a:prstGeom>
        </p:spPr>
      </p:pic>
      <p:pic>
        <p:nvPicPr>
          <p:cNvPr id="7" name="Picture 6">
            <a:extLst>
              <a:ext uri="{FF2B5EF4-FFF2-40B4-BE49-F238E27FC236}">
                <a16:creationId xmlns:a16="http://schemas.microsoft.com/office/drawing/2014/main" id="{90DAE7C5-5D10-420E-A06E-5BDED2CA9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3050" y="4932155"/>
            <a:ext cx="2045119" cy="1672397"/>
          </a:xfrm>
          <a:prstGeom prst="rect">
            <a:avLst/>
          </a:prstGeom>
        </p:spPr>
      </p:pic>
    </p:spTree>
    <p:extLst>
      <p:ext uri="{BB962C8B-B14F-4D97-AF65-F5344CB8AC3E}">
        <p14:creationId xmlns:p14="http://schemas.microsoft.com/office/powerpoint/2010/main" val="1615726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E835F-F4E4-4CE4-B51B-A5C46FB9704B}"/>
              </a:ext>
            </a:extLst>
          </p:cNvPr>
          <p:cNvSpPr>
            <a:spLocks noGrp="1"/>
          </p:cNvSpPr>
          <p:nvPr>
            <p:ph type="title"/>
          </p:nvPr>
        </p:nvSpPr>
        <p:spPr>
          <a:xfrm>
            <a:off x="838200" y="2655320"/>
            <a:ext cx="10515600" cy="1325563"/>
          </a:xfrm>
        </p:spPr>
        <p:txBody>
          <a:bodyPr/>
          <a:lstStyle/>
          <a:p>
            <a:pPr algn="ctr"/>
            <a:r>
              <a:rPr lang="en-US" dirty="0">
                <a:solidFill>
                  <a:schemeClr val="tx1"/>
                </a:solidFill>
              </a:rPr>
              <a:t>What if you do not wish to spend weeks on training it again for new additional classes?</a:t>
            </a:r>
          </a:p>
        </p:txBody>
      </p:sp>
    </p:spTree>
    <p:extLst>
      <p:ext uri="{BB962C8B-B14F-4D97-AF65-F5344CB8AC3E}">
        <p14:creationId xmlns:p14="http://schemas.microsoft.com/office/powerpoint/2010/main" val="4004655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1275-D6F4-45DA-B176-AA5D8F0ADA67}"/>
              </a:ext>
            </a:extLst>
          </p:cNvPr>
          <p:cNvSpPr>
            <a:spLocks noGrp="1"/>
          </p:cNvSpPr>
          <p:nvPr>
            <p:ph type="title"/>
          </p:nvPr>
        </p:nvSpPr>
        <p:spPr/>
        <p:txBody>
          <a:bodyPr/>
          <a:lstStyle/>
          <a:p>
            <a:r>
              <a:rPr lang="en-US" dirty="0"/>
              <a:t>Thanks to Transfer Learning!</a:t>
            </a:r>
          </a:p>
        </p:txBody>
      </p:sp>
      <p:sp>
        <p:nvSpPr>
          <p:cNvPr id="3" name="Content Placeholder 2">
            <a:extLst>
              <a:ext uri="{FF2B5EF4-FFF2-40B4-BE49-F238E27FC236}">
                <a16:creationId xmlns:a16="http://schemas.microsoft.com/office/drawing/2014/main" id="{DF418514-81CC-4B8B-A764-1242C73DA1A4}"/>
              </a:ext>
            </a:extLst>
          </p:cNvPr>
          <p:cNvSpPr>
            <a:spLocks noGrp="1"/>
          </p:cNvSpPr>
          <p:nvPr>
            <p:ph idx="1"/>
          </p:nvPr>
        </p:nvSpPr>
        <p:spPr/>
        <p:txBody>
          <a:bodyPr/>
          <a:lstStyle/>
          <a:p>
            <a:r>
              <a:rPr lang="en-US" dirty="0"/>
              <a:t>It is the ability to learn novel classes quickly and efficiently using pre-trained models.</a:t>
            </a:r>
          </a:p>
          <a:p>
            <a:r>
              <a:rPr lang="en-US" dirty="0"/>
              <a:t>Can be used to extract features from pre-trained Conv-Nets to train novel classes on.</a:t>
            </a:r>
          </a:p>
          <a:p>
            <a:r>
              <a:rPr lang="en-US" dirty="0"/>
              <a:t>But, most of the work yet has been focused on equally large datasets for novel classes, as large as ImageNet or any other popular datasets are.</a:t>
            </a:r>
          </a:p>
          <a:p>
            <a:endParaRPr lang="en-US" dirty="0"/>
          </a:p>
        </p:txBody>
      </p:sp>
    </p:spTree>
    <p:extLst>
      <p:ext uri="{BB962C8B-B14F-4D97-AF65-F5344CB8AC3E}">
        <p14:creationId xmlns:p14="http://schemas.microsoft.com/office/powerpoint/2010/main" val="453207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B6BB3-6CD5-4BA1-948F-8748F0BFD629}"/>
              </a:ext>
            </a:extLst>
          </p:cNvPr>
          <p:cNvSpPr>
            <a:spLocks noGrp="1"/>
          </p:cNvSpPr>
          <p:nvPr>
            <p:ph type="title"/>
          </p:nvPr>
        </p:nvSpPr>
        <p:spPr/>
        <p:txBody>
          <a:bodyPr/>
          <a:lstStyle/>
          <a:p>
            <a:pPr algn="ctr"/>
            <a:r>
              <a:rPr lang="en-US" dirty="0"/>
              <a:t>Feature Visualization for VGG-16</a:t>
            </a:r>
          </a:p>
        </p:txBody>
      </p:sp>
      <p:pic>
        <p:nvPicPr>
          <p:cNvPr id="7" name="Content Placeholder 6">
            <a:extLst>
              <a:ext uri="{FF2B5EF4-FFF2-40B4-BE49-F238E27FC236}">
                <a16:creationId xmlns:a16="http://schemas.microsoft.com/office/drawing/2014/main" id="{B4E69DF5-A501-4593-9420-F3B9B40CCA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2841" y="2613660"/>
            <a:ext cx="7410629" cy="3416300"/>
          </a:xfrm>
        </p:spPr>
      </p:pic>
      <p:sp>
        <p:nvSpPr>
          <p:cNvPr id="3" name="TextBox 2">
            <a:extLst>
              <a:ext uri="{FF2B5EF4-FFF2-40B4-BE49-F238E27FC236}">
                <a16:creationId xmlns:a16="http://schemas.microsoft.com/office/drawing/2014/main" id="{96555742-65BA-4979-ACE4-F412B757E6E6}"/>
              </a:ext>
            </a:extLst>
          </p:cNvPr>
          <p:cNvSpPr txBox="1"/>
          <p:nvPr/>
        </p:nvSpPr>
        <p:spPr>
          <a:xfrm>
            <a:off x="2578575" y="6375400"/>
            <a:ext cx="5979160" cy="276999"/>
          </a:xfrm>
          <a:prstGeom prst="rect">
            <a:avLst/>
          </a:prstGeom>
          <a:noFill/>
        </p:spPr>
        <p:txBody>
          <a:bodyPr wrap="square" rtlCol="0">
            <a:spAutoFit/>
          </a:bodyPr>
          <a:lstStyle/>
          <a:p>
            <a:pPr algn="ctr"/>
            <a:r>
              <a:rPr lang="en-US" sz="1200" dirty="0"/>
              <a:t>Image Source : https://www.cc.gatech.edu/~hays/compvision/proj6/</a:t>
            </a:r>
          </a:p>
        </p:txBody>
      </p:sp>
    </p:spTree>
    <p:extLst>
      <p:ext uri="{BB962C8B-B14F-4D97-AF65-F5344CB8AC3E}">
        <p14:creationId xmlns:p14="http://schemas.microsoft.com/office/powerpoint/2010/main" val="892931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28489-8CA6-4CED-A9F2-94ACE0AA7427}"/>
              </a:ext>
            </a:extLst>
          </p:cNvPr>
          <p:cNvSpPr>
            <a:spLocks noGrp="1"/>
          </p:cNvSpPr>
          <p:nvPr>
            <p:ph type="title"/>
          </p:nvPr>
        </p:nvSpPr>
        <p:spPr>
          <a:xfrm>
            <a:off x="838200" y="365125"/>
            <a:ext cx="10515600" cy="817723"/>
          </a:xfrm>
        </p:spPr>
        <p:txBody>
          <a:bodyPr/>
          <a:lstStyle/>
          <a:p>
            <a:r>
              <a:rPr lang="en-US" dirty="0"/>
              <a:t>Scenarios of Transfer Learning</a:t>
            </a:r>
          </a:p>
        </p:txBody>
      </p:sp>
      <p:sp>
        <p:nvSpPr>
          <p:cNvPr id="3" name="Content Placeholder 2">
            <a:extLst>
              <a:ext uri="{FF2B5EF4-FFF2-40B4-BE49-F238E27FC236}">
                <a16:creationId xmlns:a16="http://schemas.microsoft.com/office/drawing/2014/main" id="{0195DBA5-D06B-4AF5-9763-DDCB1138B13D}"/>
              </a:ext>
            </a:extLst>
          </p:cNvPr>
          <p:cNvSpPr>
            <a:spLocks noGrp="1"/>
          </p:cNvSpPr>
          <p:nvPr>
            <p:ph idx="1"/>
          </p:nvPr>
        </p:nvSpPr>
        <p:spPr>
          <a:xfrm>
            <a:off x="838200" y="2261152"/>
            <a:ext cx="10515600" cy="4596847"/>
          </a:xfrm>
        </p:spPr>
        <p:txBody>
          <a:bodyPr>
            <a:normAutofit lnSpcReduction="10000"/>
          </a:bodyPr>
          <a:lstStyle/>
          <a:p>
            <a:r>
              <a:rPr lang="en-US" sz="1400" dirty="0"/>
              <a:t>New dataset is small and similar to original dataset.</a:t>
            </a:r>
          </a:p>
          <a:p>
            <a:pPr lvl="1"/>
            <a:r>
              <a:rPr lang="en-US" sz="1200" dirty="0"/>
              <a:t>Since the data is small, it is not a good idea to fine-tune the </a:t>
            </a:r>
            <a:r>
              <a:rPr lang="en-US" sz="1200" dirty="0" err="1"/>
              <a:t>ConvNet</a:t>
            </a:r>
            <a:r>
              <a:rPr lang="en-US" sz="1200" dirty="0"/>
              <a:t> due to overfitting concerns.</a:t>
            </a:r>
          </a:p>
          <a:p>
            <a:pPr lvl="1"/>
            <a:r>
              <a:rPr lang="en-US" sz="1200" dirty="0"/>
              <a:t>Since the data is similar to the original data, we expect higher-level features in the </a:t>
            </a:r>
            <a:r>
              <a:rPr lang="en-US" sz="1200" dirty="0" err="1"/>
              <a:t>ConvNet</a:t>
            </a:r>
            <a:r>
              <a:rPr lang="en-US" sz="1200" dirty="0"/>
              <a:t> to be relevant to this dataset as well. Hence, the best idea might be to train a linear classifier on the CNN </a:t>
            </a:r>
            <a:r>
              <a:rPr lang="en-US" sz="1200" dirty="0" err="1"/>
              <a:t>codes.New</a:t>
            </a:r>
            <a:r>
              <a:rPr lang="en-US" sz="1200" dirty="0"/>
              <a:t> Dataset is large and similar to original dataset.</a:t>
            </a:r>
          </a:p>
          <a:p>
            <a:r>
              <a:rPr lang="en-US" sz="1400" dirty="0"/>
              <a:t>New dataset is large and similar to the original dataset.</a:t>
            </a:r>
          </a:p>
          <a:p>
            <a:pPr lvl="1"/>
            <a:r>
              <a:rPr lang="en-US" sz="1200" dirty="0"/>
              <a:t>Since we have more data, we can have more confidence that we won’t overfit if we were to try to fine-tune through the full network.</a:t>
            </a:r>
          </a:p>
          <a:p>
            <a:pPr lvl="1"/>
            <a:r>
              <a:rPr lang="en-US" sz="1200" dirty="0"/>
              <a:t>New Dataset is small and very different from the original dataset.</a:t>
            </a:r>
          </a:p>
          <a:p>
            <a:r>
              <a:rPr lang="en-US" sz="1400" dirty="0"/>
              <a:t>New dataset is small but very different from the original dataset. </a:t>
            </a:r>
          </a:p>
          <a:p>
            <a:pPr lvl="1"/>
            <a:r>
              <a:rPr lang="en-US" sz="1200" dirty="0"/>
              <a:t>Since the data is small, it is likely best to only train a linear classifier.</a:t>
            </a:r>
          </a:p>
          <a:p>
            <a:pPr lvl="1"/>
            <a:r>
              <a:rPr lang="en-US" sz="1200" dirty="0"/>
              <a:t>Since the dataset is very different, it might not be best to train the classifier form the top of the network, which contains more dataset-specific features. Instead, it might work better to train the SVM classifier from activations somewhere earlier in the network.</a:t>
            </a:r>
          </a:p>
          <a:p>
            <a:r>
              <a:rPr lang="en-US" sz="1400" dirty="0"/>
              <a:t>New dataset is large and very different from the original dataset.</a:t>
            </a:r>
          </a:p>
          <a:p>
            <a:pPr lvl="1"/>
            <a:r>
              <a:rPr lang="en-US" sz="1200" dirty="0"/>
              <a:t>Since the dataset is very large, we may expect that we can afford to train a </a:t>
            </a:r>
            <a:r>
              <a:rPr lang="en-US" sz="1200" dirty="0" err="1"/>
              <a:t>ConvNet</a:t>
            </a:r>
            <a:r>
              <a:rPr lang="en-US" sz="1200" dirty="0"/>
              <a:t> from scratch.</a:t>
            </a:r>
          </a:p>
          <a:p>
            <a:pPr lvl="1"/>
            <a:r>
              <a:rPr lang="en-US" sz="1200" dirty="0"/>
              <a:t>However, in practice it is very often still beneficial to initialize with weights from a pretrained model. In this case, we would have enough data and confidence to fine-tune through the entire network.</a:t>
            </a:r>
          </a:p>
        </p:txBody>
      </p:sp>
    </p:spTree>
    <p:extLst>
      <p:ext uri="{BB962C8B-B14F-4D97-AF65-F5344CB8AC3E}">
        <p14:creationId xmlns:p14="http://schemas.microsoft.com/office/powerpoint/2010/main" val="1387492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BEB9A-B3AA-49A1-9EF7-25079702E18C}"/>
              </a:ext>
            </a:extLst>
          </p:cNvPr>
          <p:cNvSpPr>
            <a:spLocks noGrp="1"/>
          </p:cNvSpPr>
          <p:nvPr>
            <p:ph type="title"/>
          </p:nvPr>
        </p:nvSpPr>
        <p:spPr>
          <a:xfrm>
            <a:off x="838200" y="2766218"/>
            <a:ext cx="10515600" cy="1325563"/>
          </a:xfrm>
        </p:spPr>
        <p:txBody>
          <a:bodyPr/>
          <a:lstStyle/>
          <a:p>
            <a:pPr algn="ctr"/>
            <a:r>
              <a:rPr lang="en-US" dirty="0">
                <a:solidFill>
                  <a:schemeClr val="tx1"/>
                </a:solidFill>
              </a:rPr>
              <a:t>What if you do not have as many samples for novel classes?</a:t>
            </a:r>
          </a:p>
        </p:txBody>
      </p:sp>
    </p:spTree>
    <p:extLst>
      <p:ext uri="{BB962C8B-B14F-4D97-AF65-F5344CB8AC3E}">
        <p14:creationId xmlns:p14="http://schemas.microsoft.com/office/powerpoint/2010/main" val="1667996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B6B8E-1D8E-4D2B-AD09-BC84F6AD8956}"/>
              </a:ext>
            </a:extLst>
          </p:cNvPr>
          <p:cNvSpPr>
            <a:spLocks noGrp="1"/>
          </p:cNvSpPr>
          <p:nvPr>
            <p:ph type="title"/>
          </p:nvPr>
        </p:nvSpPr>
        <p:spPr/>
        <p:txBody>
          <a:bodyPr/>
          <a:lstStyle/>
          <a:p>
            <a:r>
              <a:rPr lang="en-US" dirty="0"/>
              <a:t>That is where Augmentation comes in!</a:t>
            </a:r>
          </a:p>
        </p:txBody>
      </p:sp>
      <p:sp>
        <p:nvSpPr>
          <p:cNvPr id="3" name="Content Placeholder 2">
            <a:extLst>
              <a:ext uri="{FF2B5EF4-FFF2-40B4-BE49-F238E27FC236}">
                <a16:creationId xmlns:a16="http://schemas.microsoft.com/office/drawing/2014/main" id="{7DF7F453-AFB2-43E4-B317-8BD58F7702F0}"/>
              </a:ext>
            </a:extLst>
          </p:cNvPr>
          <p:cNvSpPr>
            <a:spLocks noGrp="1"/>
          </p:cNvSpPr>
          <p:nvPr>
            <p:ph idx="1"/>
          </p:nvPr>
        </p:nvSpPr>
        <p:spPr/>
        <p:txBody>
          <a:bodyPr>
            <a:normAutofit fontScale="85000" lnSpcReduction="20000"/>
          </a:bodyPr>
          <a:lstStyle/>
          <a:p>
            <a:r>
              <a:rPr lang="en-US" dirty="0"/>
              <a:t>We perform geometric and color transformations to the original data.</a:t>
            </a:r>
          </a:p>
          <a:p>
            <a:r>
              <a:rPr lang="en-US" dirty="0"/>
              <a:t>The transformed images are then added to the original novel data.</a:t>
            </a:r>
          </a:p>
          <a:p>
            <a:r>
              <a:rPr lang="en-US" dirty="0"/>
              <a:t>Some of the transformations applied are:</a:t>
            </a:r>
          </a:p>
          <a:p>
            <a:pPr lvl="1"/>
            <a:r>
              <a:rPr lang="en-US" dirty="0"/>
              <a:t>Crop</a:t>
            </a:r>
          </a:p>
          <a:p>
            <a:pPr lvl="1"/>
            <a:r>
              <a:rPr lang="en-US" dirty="0"/>
              <a:t>Rotate</a:t>
            </a:r>
          </a:p>
          <a:p>
            <a:pPr lvl="1"/>
            <a:r>
              <a:rPr lang="en-US" dirty="0"/>
              <a:t>Skew</a:t>
            </a:r>
          </a:p>
          <a:p>
            <a:pPr lvl="1"/>
            <a:r>
              <a:rPr lang="en-US" dirty="0"/>
              <a:t>Coarse Pixel Dropout</a:t>
            </a:r>
          </a:p>
          <a:p>
            <a:pPr lvl="1"/>
            <a:r>
              <a:rPr lang="en-US" dirty="0"/>
              <a:t>Gaussian Noise</a:t>
            </a:r>
          </a:p>
          <a:p>
            <a:pPr lvl="1"/>
            <a:r>
              <a:rPr lang="en-US" dirty="0"/>
              <a:t>Flip</a:t>
            </a:r>
          </a:p>
          <a:p>
            <a:pPr lvl="1"/>
            <a:r>
              <a:rPr lang="en-US" dirty="0"/>
              <a:t>Channel Shift</a:t>
            </a:r>
          </a:p>
          <a:p>
            <a:pPr lvl="1"/>
            <a:r>
              <a:rPr lang="en-US" dirty="0"/>
              <a:t>Blur</a:t>
            </a:r>
          </a:p>
          <a:p>
            <a:endParaRPr lang="en-US" dirty="0"/>
          </a:p>
        </p:txBody>
      </p:sp>
    </p:spTree>
    <p:extLst>
      <p:ext uri="{BB962C8B-B14F-4D97-AF65-F5344CB8AC3E}">
        <p14:creationId xmlns:p14="http://schemas.microsoft.com/office/powerpoint/2010/main" val="2014905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B527A-8CBA-4CFA-B7B5-176F1D504D4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CA2EB88A-9F60-4F93-81C3-DB8C27B04316}"/>
              </a:ext>
            </a:extLst>
          </p:cNvPr>
          <p:cNvSpPr>
            <a:spLocks noGrp="1"/>
          </p:cNvSpPr>
          <p:nvPr>
            <p:ph idx="1"/>
          </p:nvPr>
        </p:nvSpPr>
        <p:spPr/>
        <p:txBody>
          <a:bodyPr/>
          <a:lstStyle/>
          <a:p>
            <a:r>
              <a:rPr lang="en-US" dirty="0"/>
              <a:t>Adequate training of neural networks requires a lot of data.</a:t>
            </a:r>
          </a:p>
          <a:p>
            <a:r>
              <a:rPr lang="en-US" dirty="0"/>
              <a:t>Today in case of low data regime, existing networks fail to generalize poorly.</a:t>
            </a:r>
          </a:p>
          <a:p>
            <a:r>
              <a:rPr lang="en-US" dirty="0"/>
              <a:t>We decide to follow Few-Shot learning technique by exploiting aggressive data augmentation and transfer learning.</a:t>
            </a:r>
          </a:p>
          <a:p>
            <a:r>
              <a:rPr lang="en-US" dirty="0"/>
              <a:t>Instead of incurring the cost of collecting new data for new classes, we apply transformations on the original data to generate new data, augment it to the original data, and transfer the features learned by pre-trained models to our class domain.</a:t>
            </a:r>
          </a:p>
        </p:txBody>
      </p:sp>
    </p:spTree>
    <p:extLst>
      <p:ext uri="{BB962C8B-B14F-4D97-AF65-F5344CB8AC3E}">
        <p14:creationId xmlns:p14="http://schemas.microsoft.com/office/powerpoint/2010/main" val="38076239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614</TotalTime>
  <Words>1010</Words>
  <Application>Microsoft Office PowerPoint</Application>
  <PresentationFormat>Widescreen</PresentationFormat>
  <Paragraphs>91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Few-Shot Learning using Data Augmentation and Transfer Learning</vt:lpstr>
      <vt:lpstr>Let’s talk about VGG &amp; ImageNet, shall we?</vt:lpstr>
      <vt:lpstr>What if you do not wish to spend weeks on training it again for new additional classes?</vt:lpstr>
      <vt:lpstr>Thanks to Transfer Learning!</vt:lpstr>
      <vt:lpstr>Feature Visualization for VGG-16</vt:lpstr>
      <vt:lpstr>Scenarios of Transfer Learning</vt:lpstr>
      <vt:lpstr>What if you do not have as many samples for novel classes?</vt:lpstr>
      <vt:lpstr>That is where Augmentation comes in!</vt:lpstr>
      <vt:lpstr>Introduction</vt:lpstr>
      <vt:lpstr>Method</vt:lpstr>
      <vt:lpstr>Architecture</vt:lpstr>
      <vt:lpstr>Fine-Tuned VGG-16 Architecture</vt:lpstr>
      <vt:lpstr>Results</vt:lpstr>
      <vt:lpstr>Result Analysis</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Low-Shot Learning using Data Augmentation and Transfer Learning</dc:title>
  <dc:creator>Namit Mohale</dc:creator>
  <cp:lastModifiedBy>Namit Mohale</cp:lastModifiedBy>
  <cp:revision>30</cp:revision>
  <dcterms:created xsi:type="dcterms:W3CDTF">2019-05-12T16:50:44Z</dcterms:created>
  <dcterms:modified xsi:type="dcterms:W3CDTF">2019-05-13T03:47:11Z</dcterms:modified>
</cp:coreProperties>
</file>

<file path=docProps/thumbnail.jpeg>
</file>